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4" r:id="rId2"/>
    <p:sldId id="258" r:id="rId3"/>
    <p:sldId id="268" r:id="rId4"/>
    <p:sldId id="267" r:id="rId5"/>
    <p:sldId id="269" r:id="rId6"/>
    <p:sldId id="273" r:id="rId7"/>
    <p:sldId id="270" r:id="rId8"/>
    <p:sldId id="271" r:id="rId9"/>
    <p:sldId id="275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55" autoAdjust="0"/>
    <p:restoredTop sz="87984" autoAdjust="0"/>
  </p:normalViewPr>
  <p:slideViewPr>
    <p:cSldViewPr>
      <p:cViewPr varScale="1">
        <p:scale>
          <a:sx n="65" d="100"/>
          <a:sy n="65" d="100"/>
        </p:scale>
        <p:origin x="72" y="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0CE-4381-A9B1-59FD5D0BA64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0CE-4381-A9B1-59FD5D0BA6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70CE-4381-A9B1-59FD5D0BA6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lt1"/>
                    </a:solidFill>
                    <a:latin typeface="HelveticaNeueLT Std Thin" panose="020B04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Key</c:v>
                </c:pt>
                <c:pt idx="1">
                  <c:v>Strong</c:v>
                </c:pt>
                <c:pt idx="2">
                  <c:v>Poor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46</c:v>
                </c:pt>
                <c:pt idx="1">
                  <c:v>24</c:v>
                </c:pt>
                <c:pt idx="2">
                  <c:v>30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88F-4FBE-ACDF-D280C2402FB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NeueLT Std Thin" panose="020B04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6422E3-41BC-406B-83B7-CB6D9C40358E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2CD6A4AE-41CD-4BC3-8227-7EBCD113D115}">
      <dgm:prSet phldrT="[Text]"/>
      <dgm:spPr/>
      <dgm:t>
        <a:bodyPr/>
        <a:lstStyle/>
        <a:p>
          <a:r>
            <a:rPr lang="en-US" dirty="0" smtClean="0">
              <a:latin typeface="HelveticaNeueLT Std Thin" panose="020B0403020202020204" pitchFamily="34" charset="0"/>
            </a:rPr>
            <a:t>Descriptive Analytics</a:t>
          </a:r>
          <a:endParaRPr lang="en-US" dirty="0">
            <a:latin typeface="HelveticaNeueLT Std Thin" panose="020B0403020202020204" pitchFamily="34" charset="0"/>
          </a:endParaRPr>
        </a:p>
      </dgm:t>
    </dgm:pt>
    <dgm:pt modelId="{F5873E61-DF64-41B8-B1EB-72893146F4BC}" type="parTrans" cxnId="{99EA2126-FD11-440C-A139-CDC8507A3E35}">
      <dgm:prSet/>
      <dgm:spPr/>
      <dgm:t>
        <a:bodyPr/>
        <a:lstStyle/>
        <a:p>
          <a:endParaRPr lang="en-US"/>
        </a:p>
      </dgm:t>
    </dgm:pt>
    <dgm:pt modelId="{1452A56C-0D9A-4875-962F-59E0929C74C8}" type="sibTrans" cxnId="{99EA2126-FD11-440C-A139-CDC8507A3E35}">
      <dgm:prSet/>
      <dgm:spPr/>
      <dgm:t>
        <a:bodyPr/>
        <a:lstStyle/>
        <a:p>
          <a:endParaRPr lang="en-US"/>
        </a:p>
      </dgm:t>
    </dgm:pt>
    <dgm:pt modelId="{6767B97D-5D98-4FD8-9CCC-D37E7FED772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latin typeface="HelveticaNeueLT Std Thin" panose="020B0403020202020204" pitchFamily="34" charset="0"/>
            </a:rPr>
            <a:t>Predictive Analytics</a:t>
          </a:r>
          <a:endParaRPr lang="en-US" dirty="0">
            <a:latin typeface="HelveticaNeueLT Std Thin" panose="020B0403020202020204" pitchFamily="34" charset="0"/>
          </a:endParaRPr>
        </a:p>
      </dgm:t>
    </dgm:pt>
    <dgm:pt modelId="{04127A69-EAAE-4725-8403-61A5C3DAD5E4}" type="parTrans" cxnId="{FA7C45DC-66CB-4C3C-8A66-1F3A0DBFE430}">
      <dgm:prSet/>
      <dgm:spPr/>
      <dgm:t>
        <a:bodyPr/>
        <a:lstStyle/>
        <a:p>
          <a:endParaRPr lang="en-US"/>
        </a:p>
      </dgm:t>
    </dgm:pt>
    <dgm:pt modelId="{01EF7D6A-B860-459B-8022-DD6753B77EC4}" type="sibTrans" cxnId="{FA7C45DC-66CB-4C3C-8A66-1F3A0DBFE430}">
      <dgm:prSet/>
      <dgm:spPr/>
      <dgm:t>
        <a:bodyPr/>
        <a:lstStyle/>
        <a:p>
          <a:endParaRPr lang="en-US"/>
        </a:p>
      </dgm:t>
    </dgm:pt>
    <dgm:pt modelId="{E6C3E420-3666-491E-870D-7154C3A5458E}">
      <dgm:prSet phldrT="[Text]"/>
      <dgm:spPr/>
      <dgm:t>
        <a:bodyPr/>
        <a:lstStyle/>
        <a:p>
          <a:r>
            <a:rPr lang="en-US" dirty="0" smtClean="0">
              <a:latin typeface="HelveticaNeueLT Std Thin" panose="020B0403020202020204" pitchFamily="34" charset="0"/>
            </a:rPr>
            <a:t>Prescriptive Analytics</a:t>
          </a:r>
          <a:endParaRPr lang="en-US" dirty="0">
            <a:latin typeface="HelveticaNeueLT Std Thin" panose="020B0403020202020204" pitchFamily="34" charset="0"/>
          </a:endParaRPr>
        </a:p>
      </dgm:t>
    </dgm:pt>
    <dgm:pt modelId="{B266E644-DCCE-4093-8F86-BF4FB4A2F0E3}" type="parTrans" cxnId="{AEF56A39-EBEB-43BB-B4CB-701B500BA8BB}">
      <dgm:prSet/>
      <dgm:spPr/>
      <dgm:t>
        <a:bodyPr/>
        <a:lstStyle/>
        <a:p>
          <a:endParaRPr lang="en-US"/>
        </a:p>
      </dgm:t>
    </dgm:pt>
    <dgm:pt modelId="{71D4AA46-6409-420A-A672-7D442C5C5CAE}" type="sibTrans" cxnId="{AEF56A39-EBEB-43BB-B4CB-701B500BA8BB}">
      <dgm:prSet/>
      <dgm:spPr/>
      <dgm:t>
        <a:bodyPr/>
        <a:lstStyle/>
        <a:p>
          <a:endParaRPr lang="en-US"/>
        </a:p>
      </dgm:t>
    </dgm:pt>
    <dgm:pt modelId="{32459667-F87C-45B4-B36E-F50E63084893}" type="pres">
      <dgm:prSet presAssocID="{096422E3-41BC-406B-83B7-CB6D9C40358E}" presName="Name0" presStyleCnt="0">
        <dgm:presLayoutVars>
          <dgm:dir/>
          <dgm:animLvl val="lvl"/>
          <dgm:resizeHandles val="exact"/>
        </dgm:presLayoutVars>
      </dgm:prSet>
      <dgm:spPr/>
    </dgm:pt>
    <dgm:pt modelId="{EB95DA3F-7565-441B-9E35-4EBD53A39A27}" type="pres">
      <dgm:prSet presAssocID="{2CD6A4AE-41CD-4BC3-8227-7EBCD113D11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8BCB9C-08E6-4A28-AD42-6694ED6DD4E7}" type="pres">
      <dgm:prSet presAssocID="{1452A56C-0D9A-4875-962F-59E0929C74C8}" presName="parTxOnlySpace" presStyleCnt="0"/>
      <dgm:spPr/>
    </dgm:pt>
    <dgm:pt modelId="{6B39EB24-F696-4E83-8A6B-7472BDAC85FC}" type="pres">
      <dgm:prSet presAssocID="{6767B97D-5D98-4FD8-9CCC-D37E7FED772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75BF70-66BE-469E-9269-CBC780815D45}" type="pres">
      <dgm:prSet presAssocID="{01EF7D6A-B860-459B-8022-DD6753B77EC4}" presName="parTxOnlySpace" presStyleCnt="0"/>
      <dgm:spPr/>
    </dgm:pt>
    <dgm:pt modelId="{214B564D-A276-4245-93F7-BDBFE447DD0E}" type="pres">
      <dgm:prSet presAssocID="{E6C3E420-3666-491E-870D-7154C3A5458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7C45DC-66CB-4C3C-8A66-1F3A0DBFE430}" srcId="{096422E3-41BC-406B-83B7-CB6D9C40358E}" destId="{6767B97D-5D98-4FD8-9CCC-D37E7FED7725}" srcOrd="1" destOrd="0" parTransId="{04127A69-EAAE-4725-8403-61A5C3DAD5E4}" sibTransId="{01EF7D6A-B860-459B-8022-DD6753B77EC4}"/>
    <dgm:cxn modelId="{3F965F34-34BA-47BB-AE5F-34C58D27F588}" type="presOf" srcId="{E6C3E420-3666-491E-870D-7154C3A5458E}" destId="{214B564D-A276-4245-93F7-BDBFE447DD0E}" srcOrd="0" destOrd="0" presId="urn:microsoft.com/office/officeart/2005/8/layout/chevron1"/>
    <dgm:cxn modelId="{B98DB663-1BC8-4958-9F77-20A76ED8A9B2}" type="presOf" srcId="{6767B97D-5D98-4FD8-9CCC-D37E7FED7725}" destId="{6B39EB24-F696-4E83-8A6B-7472BDAC85FC}" srcOrd="0" destOrd="0" presId="urn:microsoft.com/office/officeart/2005/8/layout/chevron1"/>
    <dgm:cxn modelId="{99EA2126-FD11-440C-A139-CDC8507A3E35}" srcId="{096422E3-41BC-406B-83B7-CB6D9C40358E}" destId="{2CD6A4AE-41CD-4BC3-8227-7EBCD113D115}" srcOrd="0" destOrd="0" parTransId="{F5873E61-DF64-41B8-B1EB-72893146F4BC}" sibTransId="{1452A56C-0D9A-4875-962F-59E0929C74C8}"/>
    <dgm:cxn modelId="{AEF56A39-EBEB-43BB-B4CB-701B500BA8BB}" srcId="{096422E3-41BC-406B-83B7-CB6D9C40358E}" destId="{E6C3E420-3666-491E-870D-7154C3A5458E}" srcOrd="2" destOrd="0" parTransId="{B266E644-DCCE-4093-8F86-BF4FB4A2F0E3}" sibTransId="{71D4AA46-6409-420A-A672-7D442C5C5CAE}"/>
    <dgm:cxn modelId="{71510330-091D-4668-AFD4-7644809B360C}" type="presOf" srcId="{096422E3-41BC-406B-83B7-CB6D9C40358E}" destId="{32459667-F87C-45B4-B36E-F50E63084893}" srcOrd="0" destOrd="0" presId="urn:microsoft.com/office/officeart/2005/8/layout/chevron1"/>
    <dgm:cxn modelId="{6FD9A225-DAE5-4DD0-B623-6E7D860DCE8C}" type="presOf" srcId="{2CD6A4AE-41CD-4BC3-8227-7EBCD113D115}" destId="{EB95DA3F-7565-441B-9E35-4EBD53A39A27}" srcOrd="0" destOrd="0" presId="urn:microsoft.com/office/officeart/2005/8/layout/chevron1"/>
    <dgm:cxn modelId="{EC505808-8BBB-4C88-BB2B-7EBF6DFA5BB4}" type="presParOf" srcId="{32459667-F87C-45B4-B36E-F50E63084893}" destId="{EB95DA3F-7565-441B-9E35-4EBD53A39A27}" srcOrd="0" destOrd="0" presId="urn:microsoft.com/office/officeart/2005/8/layout/chevron1"/>
    <dgm:cxn modelId="{1B84C0B3-FD76-4D85-ADAB-C8A1D2946AA3}" type="presParOf" srcId="{32459667-F87C-45B4-B36E-F50E63084893}" destId="{0C8BCB9C-08E6-4A28-AD42-6694ED6DD4E7}" srcOrd="1" destOrd="0" presId="urn:microsoft.com/office/officeart/2005/8/layout/chevron1"/>
    <dgm:cxn modelId="{040615AB-6020-4AD9-9D09-58FF4F82FB32}" type="presParOf" srcId="{32459667-F87C-45B4-B36E-F50E63084893}" destId="{6B39EB24-F696-4E83-8A6B-7472BDAC85FC}" srcOrd="2" destOrd="0" presId="urn:microsoft.com/office/officeart/2005/8/layout/chevron1"/>
    <dgm:cxn modelId="{4AF34039-C093-4236-B515-867D74952931}" type="presParOf" srcId="{32459667-F87C-45B4-B36E-F50E63084893}" destId="{FA75BF70-66BE-469E-9269-CBC780815D45}" srcOrd="3" destOrd="0" presId="urn:microsoft.com/office/officeart/2005/8/layout/chevron1"/>
    <dgm:cxn modelId="{35B5ECF6-732A-4443-9D4E-AC88604EC123}" type="presParOf" srcId="{32459667-F87C-45B4-B36E-F50E63084893}" destId="{214B564D-A276-4245-93F7-BDBFE447DD0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5DA3F-7565-441B-9E35-4EBD53A39A27}">
      <dsp:nvSpPr>
        <dsp:cNvPr id="0" name=""/>
        <dsp:cNvSpPr/>
      </dsp:nvSpPr>
      <dsp:spPr>
        <a:xfrm>
          <a:off x="2381" y="2129102"/>
          <a:ext cx="2901156" cy="1160462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HelveticaNeueLT Std Thin" panose="020B0403020202020204" pitchFamily="34" charset="0"/>
            </a:rPr>
            <a:t>Descriptive Analytics</a:t>
          </a:r>
          <a:endParaRPr lang="en-US" sz="2300" kern="1200" dirty="0">
            <a:latin typeface="HelveticaNeueLT Std Thin" panose="020B0403020202020204" pitchFamily="34" charset="0"/>
          </a:endParaRPr>
        </a:p>
      </dsp:txBody>
      <dsp:txXfrm>
        <a:off x="582612" y="2129102"/>
        <a:ext cx="1740694" cy="1160462"/>
      </dsp:txXfrm>
    </dsp:sp>
    <dsp:sp modelId="{6B39EB24-F696-4E83-8A6B-7472BDAC85FC}">
      <dsp:nvSpPr>
        <dsp:cNvPr id="0" name=""/>
        <dsp:cNvSpPr/>
      </dsp:nvSpPr>
      <dsp:spPr>
        <a:xfrm>
          <a:off x="2613421" y="2129102"/>
          <a:ext cx="2901156" cy="1160462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HelveticaNeueLT Std Thin" panose="020B0403020202020204" pitchFamily="34" charset="0"/>
            </a:rPr>
            <a:t>Predictive Analytics</a:t>
          </a:r>
          <a:endParaRPr lang="en-US" sz="2300" kern="1200" dirty="0">
            <a:latin typeface="HelveticaNeueLT Std Thin" panose="020B0403020202020204" pitchFamily="34" charset="0"/>
          </a:endParaRPr>
        </a:p>
      </dsp:txBody>
      <dsp:txXfrm>
        <a:off x="3193652" y="2129102"/>
        <a:ext cx="1740694" cy="1160462"/>
      </dsp:txXfrm>
    </dsp:sp>
    <dsp:sp modelId="{214B564D-A276-4245-93F7-BDBFE447DD0E}">
      <dsp:nvSpPr>
        <dsp:cNvPr id="0" name=""/>
        <dsp:cNvSpPr/>
      </dsp:nvSpPr>
      <dsp:spPr>
        <a:xfrm>
          <a:off x="5224462" y="2129102"/>
          <a:ext cx="2901156" cy="1160462"/>
        </a:xfrm>
        <a:prstGeom prst="chevron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HelveticaNeueLT Std Thin" panose="020B0403020202020204" pitchFamily="34" charset="0"/>
            </a:rPr>
            <a:t>Prescriptive Analytics</a:t>
          </a:r>
          <a:endParaRPr lang="en-US" sz="2300" kern="1200" dirty="0">
            <a:latin typeface="HelveticaNeueLT Std Thin" panose="020B0403020202020204" pitchFamily="34" charset="0"/>
          </a:endParaRPr>
        </a:p>
      </dsp:txBody>
      <dsp:txXfrm>
        <a:off x="5804693" y="2129102"/>
        <a:ext cx="1740694" cy="1160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47D7F7-C42D-B442-AB03-D878D18EDA57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46C2B-A507-8E4E-854D-C31DA6CC0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75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http://www.amittenfullofsavings.com/wp-content/uploads/2012/05/organic-coupons2.jpg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46C2B-A507-8E4E-854D-C31DA6CC05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91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Image: http://www.franklinchronicles.com/chronicles/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46C2B-A507-8E4E-854D-C31DA6CC05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08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Image: http://www.smartinsights.com/social-media-marketing/social-media-strategy/ssegmentation-technique-for-social-media-marketing/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46C2B-A507-8E4E-854D-C31DA6CC05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06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http://www.admnational.com/lifestyle</a:t>
            </a:r>
          </a:p>
          <a:p>
            <a:r>
              <a:rPr lang="en-US" dirty="0" smtClean="0"/>
              <a:t>http://economicstudents.com/2014/04/why-an-environmentalist-should-befriend-an-economist/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46C2B-A507-8E4E-854D-C31DA6CC05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87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http://www.europarl.europa.eu/news/en/news-room/20131112IPR24403/EU-budget-2014-Parliament-and-Council-strike-a-deal</a:t>
            </a:r>
          </a:p>
          <a:p>
            <a:r>
              <a:rPr lang="en-US" dirty="0" smtClean="0"/>
              <a:t>http://accesshealthchiro.com/7-foods-to-give-up/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46C2B-A507-8E4E-854D-C31DA6CC05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0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http://nvrap.com/changing-difficult-and-necessary/</a:t>
            </a:r>
          </a:p>
          <a:p>
            <a:r>
              <a:rPr lang="en-US" dirty="0" smtClean="0"/>
              <a:t>https://www.slumber-inn.com/hotels-in-harrisonville-missouri/category/blog/</a:t>
            </a:r>
          </a:p>
          <a:p>
            <a:r>
              <a:rPr lang="en-US" dirty="0" smtClean="0"/>
              <a:t>http://www.planetciancio.com/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46C2B-A507-8E4E-854D-C31DA6CC05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42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https://vitowe.wordpress.com/</a:t>
            </a:r>
          </a:p>
          <a:p>
            <a:r>
              <a:rPr lang="en-US" dirty="0" smtClean="0"/>
              <a:t>http://www.liftpointconsulting.com/want-to-raise-prices-customer-segmentation-provides-an-answer/</a:t>
            </a:r>
          </a:p>
          <a:p>
            <a:r>
              <a:rPr lang="en-US" dirty="0" smtClean="0"/>
              <a:t>http://human-resources.pusd.schoolfusion.us/modules/groups/integrated_home.phtml?gid=938658&amp;sessionid=bd0ad765bda9613adf03ba3d7eeb2264</a:t>
            </a:r>
          </a:p>
          <a:p>
            <a:r>
              <a:rPr lang="en-US" dirty="0" smtClean="0"/>
              <a:t>http://www.pulsemining.com.au/software/details/operations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46C2B-A507-8E4E-854D-C31DA6CC05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5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9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3127-A269-4F73-9976-6244FE8716B1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D972-A341-43FA-A8FF-A3E4B66CA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44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3127-A269-4F73-9976-6244FE8716B1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D972-A341-43FA-A8FF-A3E4B66CA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41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3127-A269-4F73-9976-6244FE8716B1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D972-A341-43FA-A8FF-A3E4B66CA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28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3127-A269-4F73-9976-6244FE8716B1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D972-A341-43FA-A8FF-A3E4B66CA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86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3127-A269-4F73-9976-6244FE8716B1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D972-A341-43FA-A8FF-A3E4B66CA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308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3127-A269-4F73-9976-6244FE8716B1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D972-A341-43FA-A8FF-A3E4B66CA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57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3127-A269-4F73-9976-6244FE8716B1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D972-A341-43FA-A8FF-A3E4B66CA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77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3127-A269-4F73-9976-6244FE8716B1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D972-A341-43FA-A8FF-A3E4B66CA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61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3127-A269-4F73-9976-6244FE8716B1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D972-A341-43FA-A8FF-A3E4B66CA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500"/>
            </a:lvl2pPr>
            <a:lvl3pPr marL="914377" indent="0">
              <a:buNone/>
              <a:defRPr sz="1200"/>
            </a:lvl3pPr>
            <a:lvl4pPr marL="1371566" indent="0">
              <a:buNone/>
              <a:defRPr sz="1100"/>
            </a:lvl4pPr>
            <a:lvl5pPr marL="1828754" indent="0">
              <a:buNone/>
              <a:defRPr sz="1100"/>
            </a:lvl5pPr>
            <a:lvl6pPr marL="2285943" indent="0">
              <a:buNone/>
              <a:defRPr sz="1100"/>
            </a:lvl6pPr>
            <a:lvl7pPr marL="2743131" indent="0">
              <a:buNone/>
              <a:defRPr sz="1100"/>
            </a:lvl7pPr>
            <a:lvl8pPr marL="3200320" indent="0">
              <a:buNone/>
              <a:defRPr sz="1100"/>
            </a:lvl8pPr>
            <a:lvl9pPr marL="3657509" indent="0">
              <a:buNone/>
              <a:defRPr sz="11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3127-A269-4F73-9976-6244FE8716B1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D972-A341-43FA-A8FF-A3E4B66CA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48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500"/>
            </a:lvl2pPr>
            <a:lvl3pPr marL="914377" indent="0">
              <a:buNone/>
              <a:defRPr sz="1200"/>
            </a:lvl3pPr>
            <a:lvl4pPr marL="1371566" indent="0">
              <a:buNone/>
              <a:defRPr sz="1100"/>
            </a:lvl4pPr>
            <a:lvl5pPr marL="1828754" indent="0">
              <a:buNone/>
              <a:defRPr sz="1100"/>
            </a:lvl5pPr>
            <a:lvl6pPr marL="2285943" indent="0">
              <a:buNone/>
              <a:defRPr sz="1100"/>
            </a:lvl6pPr>
            <a:lvl7pPr marL="2743131" indent="0">
              <a:buNone/>
              <a:defRPr sz="1100"/>
            </a:lvl7pPr>
            <a:lvl8pPr marL="3200320" indent="0">
              <a:buNone/>
              <a:defRPr sz="1100"/>
            </a:lvl8pPr>
            <a:lvl9pPr marL="3657509" indent="0">
              <a:buNone/>
              <a:defRPr sz="11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3127-A269-4F73-9976-6244FE8716B1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D972-A341-43FA-A8FF-A3E4B66CA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97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63127-A269-4F73-9976-6244FE8716B1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8D972-A341-43FA-A8FF-A3E4B66CA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55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Std Thin" panose="020B0403020202020204" pitchFamily="34" charset="0"/>
              </a:rPr>
              <a:t>Business Analytics Models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36138043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993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Std Thin" panose="020B0403020202020204" pitchFamily="34" charset="0"/>
              </a:rPr>
              <a:t>Additional Applications of Cluster Analysis</a:t>
            </a:r>
            <a:endParaRPr lang="en-US" dirty="0">
              <a:latin typeface="HelveticaNeueLT Std Thin" panose="020B0403020202020204" pitchFamily="34" charset="0"/>
            </a:endParaRPr>
          </a:p>
        </p:txBody>
      </p:sp>
      <p:pic>
        <p:nvPicPr>
          <p:cNvPr id="3074" name="Picture 2" descr="https://vitowe.files.wordpress.com/2015/03/segmentation-frui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54" y="1981200"/>
            <a:ext cx="183251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47264" y="2771745"/>
            <a:ext cx="25282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HelveticaNeueLT Std Thin" panose="020B0403020202020204" pitchFamily="34" charset="0"/>
              </a:rPr>
              <a:t>Product segmentation</a:t>
            </a:r>
          </a:p>
        </p:txBody>
      </p:sp>
      <p:pic>
        <p:nvPicPr>
          <p:cNvPr id="3076" name="Picture 4" descr="http://www.liftpointconsulting.com/wp-content/uploads/2014/05/Customer_Segmentati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52912"/>
            <a:ext cx="2597948" cy="195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283748" y="5032146"/>
            <a:ext cx="22252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HelveticaNeueLT Std Thin" panose="020B0403020202020204" pitchFamily="34" charset="0"/>
              </a:rPr>
              <a:t>Price segmentation</a:t>
            </a:r>
          </a:p>
        </p:txBody>
      </p:sp>
      <p:pic>
        <p:nvPicPr>
          <p:cNvPr id="3078" name="Picture 6" descr="http://human-resources.pusd.schoolfusion.us/modules/groups/homepagefiles/group_webpage/917180-938658-28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960" y="1981200"/>
            <a:ext cx="2901192" cy="207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39200" y="2818321"/>
            <a:ext cx="20826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HelveticaNeueLT Std Thin" panose="020B0403020202020204" pitchFamily="34" charset="0"/>
              </a:rPr>
              <a:t>Human resources</a:t>
            </a:r>
          </a:p>
        </p:txBody>
      </p:sp>
      <p:sp>
        <p:nvSpPr>
          <p:cNvPr id="8" name="Rectangle 7"/>
          <p:cNvSpPr/>
          <p:nvPr/>
        </p:nvSpPr>
        <p:spPr>
          <a:xfrm>
            <a:off x="8839200" y="5235147"/>
            <a:ext cx="28232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HelveticaNeueLT Std Thin" panose="020B0403020202020204" pitchFamily="34" charset="0"/>
              </a:rPr>
              <a:t>Operations management</a:t>
            </a:r>
          </a:p>
        </p:txBody>
      </p:sp>
      <p:pic>
        <p:nvPicPr>
          <p:cNvPr id="3080" name="Picture 8" descr="http://www.pulsemining.com.au/uploads/content/general_images/Software-Module-Operation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505041"/>
            <a:ext cx="2232380" cy="185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3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Std Thin" panose="020B0403020202020204" pitchFamily="34" charset="0"/>
              </a:rPr>
              <a:t>Cluster Analysis</a:t>
            </a:r>
            <a:endParaRPr lang="en-US" dirty="0">
              <a:latin typeface="HelveticaNeueLT Std Thin" panose="020B0403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36151" y="5791201"/>
            <a:ext cx="4519699" cy="46166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400" dirty="0">
                <a:latin typeface="HelveticaNeueLT Std Thin" panose="020B0403020202020204" pitchFamily="34" charset="0"/>
              </a:rPr>
              <a:t>Identify groups of similar elements</a:t>
            </a:r>
          </a:p>
        </p:txBody>
      </p:sp>
      <p:sp>
        <p:nvSpPr>
          <p:cNvPr id="4" name="Oval 3"/>
          <p:cNvSpPr/>
          <p:nvPr/>
        </p:nvSpPr>
        <p:spPr>
          <a:xfrm>
            <a:off x="2057400" y="1645444"/>
            <a:ext cx="2819400" cy="19812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705600" y="1645444"/>
            <a:ext cx="2819400" cy="1981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381500" y="3505200"/>
            <a:ext cx="2819400" cy="19812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7" name="Diamond 6"/>
          <p:cNvSpPr/>
          <p:nvPr/>
        </p:nvSpPr>
        <p:spPr>
          <a:xfrm>
            <a:off x="2514600" y="2255044"/>
            <a:ext cx="228600" cy="228600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8" name="Diamond 7"/>
          <p:cNvSpPr/>
          <p:nvPr/>
        </p:nvSpPr>
        <p:spPr>
          <a:xfrm>
            <a:off x="2895601" y="2178845"/>
            <a:ext cx="341247" cy="32323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9" name="Diamond 8"/>
          <p:cNvSpPr/>
          <p:nvPr/>
        </p:nvSpPr>
        <p:spPr>
          <a:xfrm>
            <a:off x="2743200" y="2747492"/>
            <a:ext cx="228600" cy="228600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11" name="Diamond 10"/>
          <p:cNvSpPr/>
          <p:nvPr/>
        </p:nvSpPr>
        <p:spPr>
          <a:xfrm>
            <a:off x="3058299" y="2959616"/>
            <a:ext cx="228600" cy="2286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3365645" y="1990491"/>
            <a:ext cx="228600" cy="2286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3836151" y="2845316"/>
            <a:ext cx="228600" cy="228600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15" name="Diamond 14"/>
          <p:cNvSpPr/>
          <p:nvPr/>
        </p:nvSpPr>
        <p:spPr>
          <a:xfrm>
            <a:off x="4262567" y="2674080"/>
            <a:ext cx="342684" cy="31975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16" name="Diamond 15"/>
          <p:cNvSpPr/>
          <p:nvPr/>
        </p:nvSpPr>
        <p:spPr>
          <a:xfrm>
            <a:off x="3655947" y="2350016"/>
            <a:ext cx="228600" cy="22860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17" name="Diamond 16"/>
          <p:cNvSpPr/>
          <p:nvPr/>
        </p:nvSpPr>
        <p:spPr>
          <a:xfrm>
            <a:off x="3485636" y="3056724"/>
            <a:ext cx="228600" cy="228600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90944" y="2336169"/>
            <a:ext cx="152400" cy="1833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315200" y="2475311"/>
            <a:ext cx="152400" cy="1833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493697" y="2025850"/>
            <a:ext cx="152400" cy="1833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246101" y="2909911"/>
            <a:ext cx="152400" cy="1833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674683" y="2661961"/>
            <a:ext cx="152400" cy="1833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269759" y="3254434"/>
            <a:ext cx="152400" cy="1833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422159" y="2950887"/>
            <a:ext cx="152400" cy="1833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555241" y="2190351"/>
            <a:ext cx="152400" cy="1833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007993" y="2046741"/>
            <a:ext cx="152400" cy="1833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210497" y="2452689"/>
            <a:ext cx="211663" cy="24160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113505" y="5056005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876800" y="4442223"/>
            <a:ext cx="228600" cy="2286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419851" y="4215189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057900" y="4461819"/>
            <a:ext cx="228600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372100" y="4461819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715000" y="4743451"/>
            <a:ext cx="228600" cy="2286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5143500" y="4880919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096000" y="3936767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638800" y="400050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067300" y="4043685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40" name="Isosceles Triangle 39"/>
          <p:cNvSpPr/>
          <p:nvPr/>
        </p:nvSpPr>
        <p:spPr>
          <a:xfrm>
            <a:off x="3286897" y="2616383"/>
            <a:ext cx="198739" cy="20597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41" name="Isosceles Triangle 40"/>
          <p:cNvSpPr/>
          <p:nvPr/>
        </p:nvSpPr>
        <p:spPr>
          <a:xfrm>
            <a:off x="4063829" y="2087361"/>
            <a:ext cx="198739" cy="205979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9029593" y="2502083"/>
            <a:ext cx="169905" cy="16668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8057176" y="2814479"/>
            <a:ext cx="169905" cy="16668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8559822" y="2678628"/>
            <a:ext cx="169905" cy="16668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45" name="Flowchart: Summing Junction 44"/>
          <p:cNvSpPr/>
          <p:nvPr/>
        </p:nvSpPr>
        <p:spPr>
          <a:xfrm>
            <a:off x="6478286" y="4633334"/>
            <a:ext cx="251769" cy="251769"/>
          </a:xfrm>
          <a:prstGeom prst="flowChartSummingJunct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  <p:sp>
        <p:nvSpPr>
          <p:cNvPr id="46" name="Flowchart: Summing Junction 45"/>
          <p:cNvSpPr/>
          <p:nvPr/>
        </p:nvSpPr>
        <p:spPr>
          <a:xfrm>
            <a:off x="5372101" y="3684998"/>
            <a:ext cx="251769" cy="251769"/>
          </a:xfrm>
          <a:prstGeom prst="flowChartSummingJuncti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latin typeface="HelveticaNeueLT Std Thin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38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HelveticaNeueLT Std Thin" panose="020B0403020202020204" pitchFamily="34" charset="0"/>
              </a:rPr>
              <a:t>Natural and Organic Products are an $81B Industry in The United States</a:t>
            </a:r>
            <a:endParaRPr lang="en-US" dirty="0">
              <a:latin typeface="HelveticaNeueLT Std Thin" panose="020B0403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US" dirty="0" smtClean="0">
              <a:latin typeface="HelveticaNeueLT Std Thin" panose="020B0403020202020204" pitchFamily="34" charset="0"/>
            </a:endParaRPr>
          </a:p>
          <a:p>
            <a:pPr algn="r"/>
            <a:endParaRPr lang="en-US" dirty="0">
              <a:latin typeface="HelveticaNeueLT Std Thin" panose="020B0403020202020204" pitchFamily="34" charset="0"/>
            </a:endParaRPr>
          </a:p>
          <a:p>
            <a:pPr algn="r"/>
            <a:r>
              <a:rPr lang="en-US" dirty="0" smtClean="0">
                <a:latin typeface="HelveticaNeueLT Std Thin" panose="020B0403020202020204" pitchFamily="34" charset="0"/>
              </a:rPr>
              <a:t>Information Resources Inc. (2012)</a:t>
            </a:r>
            <a:endParaRPr lang="en-US" dirty="0">
              <a:latin typeface="HelveticaNeueLT Std Thin" panose="020B0403020202020204" pitchFamily="34" charset="0"/>
            </a:endParaRPr>
          </a:p>
        </p:txBody>
      </p:sp>
      <p:pic>
        <p:nvPicPr>
          <p:cNvPr id="1026" name="Picture 2" descr="http://www.amittenfullofsavings.com/wp-content/uploads/2012/05/organic-coupon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296442"/>
            <a:ext cx="2857500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78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38400" y="2819400"/>
            <a:ext cx="36423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latin typeface="HelveticaNeueLT Std Thin" panose="020B0403020202020204" pitchFamily="34" charset="0"/>
              </a:rPr>
              <a:t>5000</a:t>
            </a:r>
            <a:r>
              <a:rPr lang="en-US" sz="8800" dirty="0" smtClean="0">
                <a:latin typeface="HelveticaNeueLT Std Thin" panose="020B0403020202020204" pitchFamily="34" charset="0"/>
              </a:rPr>
              <a:t> </a:t>
            </a:r>
          </a:p>
          <a:p>
            <a:r>
              <a:rPr lang="en-US" sz="3200" dirty="0" smtClean="0">
                <a:latin typeface="HelveticaNeueLT Std Thin" panose="020B0403020202020204" pitchFamily="34" charset="0"/>
              </a:rPr>
              <a:t>Survey Participants</a:t>
            </a:r>
            <a:endParaRPr lang="en-US" sz="3200" dirty="0">
              <a:latin typeface="HelveticaNeueLT Std Thin" panose="020B0403020202020204" pitchFamily="34" charset="0"/>
            </a:endParaRPr>
          </a:p>
        </p:txBody>
      </p:sp>
      <p:pic>
        <p:nvPicPr>
          <p:cNvPr id="1026" name="Picture 2" descr="https://static.squarespace.com/static/52eace02e4b0b7972d3894e5/5302a099e4b080b4a0b40af3/5302a099e4b080b4a0b41565/1317048949103/1000w/Checklis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1" b="2927"/>
          <a:stretch/>
        </p:blipFill>
        <p:spPr bwMode="auto">
          <a:xfrm>
            <a:off x="6080760" y="1661191"/>
            <a:ext cx="3977640" cy="421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NeueLT Std Thin" panose="020B0403020202020204" pitchFamily="34" charset="0"/>
              </a:rPr>
              <a:t>Segmentation of the Natural/Organic Products Market</a:t>
            </a:r>
            <a:endParaRPr lang="en-US" dirty="0">
              <a:latin typeface="HelveticaNeueLT Std Thin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31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Std Thin" panose="020B0403020202020204" pitchFamily="34" charset="0"/>
              </a:rPr>
              <a:t>Seven Segments</a:t>
            </a:r>
            <a:endParaRPr lang="en-US" dirty="0">
              <a:latin typeface="HelveticaNeueLT Std Thin" panose="020B0403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HelveticaNeueLT Std Thin" panose="020B0403020202020204" pitchFamily="34" charset="0"/>
              </a:rPr>
              <a:t>True </a:t>
            </a:r>
            <a:r>
              <a:rPr lang="en-US" dirty="0" smtClean="0">
                <a:latin typeface="HelveticaNeueLT Std Thin" panose="020B0403020202020204" pitchFamily="34" charset="0"/>
              </a:rPr>
              <a:t>Believers</a:t>
            </a:r>
          </a:p>
          <a:p>
            <a:r>
              <a:rPr lang="en-US" dirty="0">
                <a:latin typeface="HelveticaNeueLT Std Thin" panose="020B0403020202020204" pitchFamily="34" charset="0"/>
              </a:rPr>
              <a:t>Enlightened </a:t>
            </a:r>
            <a:r>
              <a:rPr lang="en-US" dirty="0" smtClean="0">
                <a:latin typeface="HelveticaNeueLT Std Thin" panose="020B0403020202020204" pitchFamily="34" charset="0"/>
              </a:rPr>
              <a:t>Environmentalists</a:t>
            </a:r>
          </a:p>
          <a:p>
            <a:r>
              <a:rPr lang="en-US" dirty="0">
                <a:latin typeface="HelveticaNeueLT Std Thin" panose="020B0403020202020204" pitchFamily="34" charset="0"/>
              </a:rPr>
              <a:t>Strapped </a:t>
            </a:r>
            <a:r>
              <a:rPr lang="en-US" dirty="0" smtClean="0">
                <a:latin typeface="HelveticaNeueLT Std Thin" panose="020B0403020202020204" pitchFamily="34" charset="0"/>
              </a:rPr>
              <a:t>Seekers</a:t>
            </a:r>
          </a:p>
          <a:p>
            <a:r>
              <a:rPr lang="en-US" dirty="0">
                <a:latin typeface="HelveticaNeueLT Std Thin" panose="020B0403020202020204" pitchFamily="34" charset="0"/>
              </a:rPr>
              <a:t>Healthy </a:t>
            </a:r>
            <a:r>
              <a:rPr lang="en-US" dirty="0" smtClean="0">
                <a:latin typeface="HelveticaNeueLT Std Thin" panose="020B0403020202020204" pitchFamily="34" charset="0"/>
              </a:rPr>
              <a:t>Realists</a:t>
            </a:r>
          </a:p>
          <a:p>
            <a:r>
              <a:rPr lang="en-US" dirty="0">
                <a:latin typeface="HelveticaNeueLT Std Thin" panose="020B0403020202020204" pitchFamily="34" charset="0"/>
              </a:rPr>
              <a:t>Indifferent </a:t>
            </a:r>
            <a:r>
              <a:rPr lang="en-US" dirty="0" smtClean="0">
                <a:latin typeface="HelveticaNeueLT Std Thin" panose="020B0403020202020204" pitchFamily="34" charset="0"/>
              </a:rPr>
              <a:t>Traditionalists</a:t>
            </a:r>
          </a:p>
          <a:p>
            <a:r>
              <a:rPr lang="en-US" dirty="0">
                <a:latin typeface="HelveticaNeueLT Std Thin" panose="020B0403020202020204" pitchFamily="34" charset="0"/>
              </a:rPr>
              <a:t>Struggling </a:t>
            </a:r>
            <a:r>
              <a:rPr lang="en-US" dirty="0" smtClean="0">
                <a:latin typeface="HelveticaNeueLT Std Thin" panose="020B0403020202020204" pitchFamily="34" charset="0"/>
              </a:rPr>
              <a:t>Switchers</a:t>
            </a:r>
          </a:p>
          <a:p>
            <a:r>
              <a:rPr lang="en-US" dirty="0">
                <a:latin typeface="HelveticaNeueLT Std Thin" panose="020B0403020202020204" pitchFamily="34" charset="0"/>
              </a:rPr>
              <a:t>Resistant Non-believers </a:t>
            </a:r>
            <a:endParaRPr lang="en-US" dirty="0" smtClean="0">
              <a:latin typeface="HelveticaNeueLT Std Thin" panose="020B0403020202020204" pitchFamily="34" charset="0"/>
            </a:endParaRPr>
          </a:p>
          <a:p>
            <a:endParaRPr lang="en-US" dirty="0">
              <a:latin typeface="HelveticaNeueLT Std Thin" panose="020B04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590800"/>
            <a:ext cx="3809524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9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Std Thin" panose="020B0403020202020204" pitchFamily="34" charset="0"/>
              </a:rPr>
              <a:t>Which Segments are Good Targets?</a:t>
            </a:r>
            <a:endParaRPr lang="en-US" dirty="0">
              <a:latin typeface="HelveticaNeueLT Std Thin" panose="020B0403020202020204" pitchFamily="34" charset="0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546751934"/>
              </p:ext>
            </p:extLst>
          </p:nvPr>
        </p:nvGraphicFramePr>
        <p:xfrm>
          <a:off x="1066800" y="1600200"/>
          <a:ext cx="7086599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124699" y="3200400"/>
            <a:ext cx="25146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Std Thin" panose="020B0403020202020204" pitchFamily="34" charset="0"/>
              </a:rPr>
              <a:t>Key segments make up just 18% of all consumers but drive almost half of the sales.</a:t>
            </a:r>
            <a:endParaRPr lang="en-US" dirty="0">
              <a:latin typeface="HelveticaNeueLT Std Thin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22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Std Thin" panose="020B0403020202020204" pitchFamily="34" charset="0"/>
              </a:rPr>
              <a:t>Key Targets</a:t>
            </a:r>
            <a:endParaRPr lang="en-US" dirty="0">
              <a:latin typeface="HelveticaNeueLT Std Thin" panose="020B0403020202020204" pitchFamily="34" charset="0"/>
            </a:endParaRPr>
          </a:p>
        </p:txBody>
      </p:sp>
      <p:pic>
        <p:nvPicPr>
          <p:cNvPr id="2050" name="Picture 2" descr="http://www.admnational.com/wp-content/uploads/2013/01/HealthyLad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90688"/>
            <a:ext cx="219081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14800" y="2365445"/>
            <a:ext cx="6477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HelveticaNeueLT Std Thin" panose="020B04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 Believers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anose="020B04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passionate about staying fit and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anose="020B04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healthy.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HelveticaNeueLT Std Thin" panose="020B04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14800" y="4419600"/>
            <a:ext cx="6477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HelveticaNeueLT Std Thin" panose="020B04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Enlightened Environmentalists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anose="020B04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passionate about the environment and about making good choices to preserve it.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HelveticaNeueLT Std Thin" panose="020B0403020202020204" pitchFamily="34" charset="0"/>
            </a:endParaRPr>
          </a:p>
        </p:txBody>
      </p:sp>
      <p:pic>
        <p:nvPicPr>
          <p:cNvPr id="2056" name="Picture 8" descr="http://economicstudents.com/wp-content/uploads/2014/04/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962400"/>
            <a:ext cx="2746129" cy="182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01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Std Thin" panose="020B0403020202020204" pitchFamily="34" charset="0"/>
              </a:rPr>
              <a:t>Strong Target</a:t>
            </a:r>
            <a:endParaRPr lang="en-US" dirty="0">
              <a:latin typeface="HelveticaNeueLT Std Thin" panose="020B0403020202020204" pitchFamily="34" charset="0"/>
            </a:endParaRPr>
          </a:p>
        </p:txBody>
      </p:sp>
      <p:pic>
        <p:nvPicPr>
          <p:cNvPr id="3074" name="Picture 2" descr="http://www.europarl.europa.eu/resources/library/images/20131111PHT24339/20131111PHT24339_origina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87" y="1690688"/>
            <a:ext cx="2222709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733800" y="2102832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HelveticaNeueLT Std Thin" panose="020B0403020202020204" pitchFamily="34" charset="0"/>
              </a:rPr>
              <a:t>Strapped Seekers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anose="020B0403020202020204" pitchFamily="34" charset="0"/>
              </a:rPr>
              <a:t>believe in and seek natural products when their budget allows it.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407634"/>
            <a:ext cx="2653170" cy="21128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33800" y="3985116"/>
            <a:ext cx="6629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NeueLT Std Thin" panose="020B0403020202020204" pitchFamily="34" charset="0"/>
              </a:rPr>
              <a:t>Healthy Realists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anose="020B0403020202020204" pitchFamily="34" charset="0"/>
              </a:rPr>
              <a:t>are passionate about being fit but find it difficult deciding whether to buy healthy or traditional products.</a:t>
            </a:r>
          </a:p>
        </p:txBody>
      </p:sp>
    </p:spTree>
    <p:extLst>
      <p:ext uri="{BB962C8B-B14F-4D97-AF65-F5344CB8AC3E}">
        <p14:creationId xmlns:p14="http://schemas.microsoft.com/office/powerpoint/2010/main" val="318926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Std Thin" panose="020B0403020202020204" pitchFamily="34" charset="0"/>
              </a:rPr>
              <a:t>Not All Segments are Worth Pursuing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733800" y="2472968"/>
            <a:ext cx="67818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NeueLT Std Thin" panose="020B0403020202020204" pitchFamily="34" charset="0"/>
              </a:rPr>
              <a:t>Indifferent </a:t>
            </a:r>
            <a:r>
              <a:rPr lang="en-US" b="1" dirty="0" smtClean="0">
                <a:latin typeface="HelveticaNeueLT Std Thin" panose="020B0403020202020204" pitchFamily="34" charset="0"/>
              </a:rPr>
              <a:t>Traditionalists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anose="020B0403020202020204" pitchFamily="34" charset="0"/>
              </a:rPr>
              <a:t>aren’t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anose="020B0403020202020204" pitchFamily="34" charset="0"/>
              </a:rPr>
              <a:t>likely to buy natural/organic products as they see no reason to change.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0" y="3981866"/>
            <a:ext cx="69291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NeueLT Std Thin" panose="020B0403020202020204" pitchFamily="34" charset="0"/>
              </a:rPr>
              <a:t>Struggling Switchers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anose="020B0403020202020204" pitchFamily="34" charset="0"/>
              </a:rPr>
              <a:t>know they should lead a healthier lifestyle but know that low price is a priority.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0" y="5441254"/>
            <a:ext cx="69291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NeueLT Std Thin" panose="020B0403020202020204" pitchFamily="34" charset="0"/>
              </a:rPr>
              <a:t>Resistant Non-believers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anose="020B0403020202020204" pitchFamily="34" charset="0"/>
              </a:rPr>
              <a:t>prefer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anose="020B0403020202020204" pitchFamily="34" charset="0"/>
              </a:rPr>
              <a:t>to stick to the tried and true options they know their families accept.</a:t>
            </a:r>
          </a:p>
        </p:txBody>
      </p:sp>
      <p:pic>
        <p:nvPicPr>
          <p:cNvPr id="2050" name="Picture 2" descr="http://strategicsimplicity.com/wp-content/uploads/2012/03/7670317_scropped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3" y="2060212"/>
            <a:ext cx="3102747" cy="150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slumber-inn.com/wp-content/uploads/2015/04/low-pri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4" y="3524288"/>
            <a:ext cx="2429959" cy="159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planetciancio.com/wp-content/uploads/2011/01/iStock_000004476562XSmal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4" y="4953514"/>
            <a:ext cx="2490602" cy="165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575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281</Words>
  <Application>Microsoft Office PowerPoint</Application>
  <PresentationFormat>Widescreen</PresentationFormat>
  <Paragraphs>59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HelveticaNeueLT Std Thin</vt:lpstr>
      <vt:lpstr>Times New Roman</vt:lpstr>
      <vt:lpstr>Office Theme</vt:lpstr>
      <vt:lpstr>Business Analytics Models</vt:lpstr>
      <vt:lpstr>Cluster Analysis</vt:lpstr>
      <vt:lpstr>Natural and Organic Products are an $81B Industry in The United States</vt:lpstr>
      <vt:lpstr>Segmentation of the Natural/Organic Products Market</vt:lpstr>
      <vt:lpstr>Seven Segments</vt:lpstr>
      <vt:lpstr>Which Segments are Good Targets?</vt:lpstr>
      <vt:lpstr>Key Targets</vt:lpstr>
      <vt:lpstr>Strong Target</vt:lpstr>
      <vt:lpstr>Not All Segments are Worth Pursuing</vt:lpstr>
      <vt:lpstr>Additional Applications of Cluster Analysis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Analytics to Improve Decision-Making in Business</dc:title>
  <dc:subject/>
  <dc:creator>Manuel Laguna</dc:creator>
  <cp:keywords/>
  <dc:description/>
  <cp:lastModifiedBy>Marisa Edwinson</cp:lastModifiedBy>
  <cp:revision>50</cp:revision>
  <dcterms:created xsi:type="dcterms:W3CDTF">2016-04-19T15:42:31Z</dcterms:created>
  <dcterms:modified xsi:type="dcterms:W3CDTF">2016-10-18T14:35:14Z</dcterms:modified>
  <cp:category/>
</cp:coreProperties>
</file>